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37"/>
  </p:notesMasterIdLst>
  <p:sldIdLst>
    <p:sldId id="256" r:id="rId2"/>
    <p:sldId id="266" r:id="rId3"/>
    <p:sldId id="288" r:id="rId4"/>
    <p:sldId id="267" r:id="rId5"/>
    <p:sldId id="268" r:id="rId6"/>
    <p:sldId id="327" r:id="rId7"/>
    <p:sldId id="279" r:id="rId8"/>
    <p:sldId id="270" r:id="rId9"/>
    <p:sldId id="283" r:id="rId10"/>
    <p:sldId id="257" r:id="rId11"/>
    <p:sldId id="328" r:id="rId12"/>
    <p:sldId id="295" r:id="rId13"/>
    <p:sldId id="329" r:id="rId14"/>
    <p:sldId id="330" r:id="rId15"/>
    <p:sldId id="341" r:id="rId16"/>
    <p:sldId id="269" r:id="rId17"/>
    <p:sldId id="342" r:id="rId18"/>
    <p:sldId id="331" r:id="rId19"/>
    <p:sldId id="332" r:id="rId20"/>
    <p:sldId id="333" r:id="rId21"/>
    <p:sldId id="344" r:id="rId22"/>
    <p:sldId id="334" r:id="rId23"/>
    <p:sldId id="335" r:id="rId24"/>
    <p:sldId id="346" r:id="rId25"/>
    <p:sldId id="336" r:id="rId26"/>
    <p:sldId id="345" r:id="rId27"/>
    <p:sldId id="338" r:id="rId28"/>
    <p:sldId id="339" r:id="rId29"/>
    <p:sldId id="340" r:id="rId30"/>
    <p:sldId id="343" r:id="rId31"/>
    <p:sldId id="337" r:id="rId32"/>
    <p:sldId id="296" r:id="rId33"/>
    <p:sldId id="299" r:id="rId34"/>
    <p:sldId id="284" r:id="rId35"/>
    <p:sldId id="28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3157" autoAdjust="0"/>
  </p:normalViewPr>
  <p:slideViewPr>
    <p:cSldViewPr>
      <p:cViewPr varScale="1">
        <p:scale>
          <a:sx n="103" d="100"/>
          <a:sy n="103" d="100"/>
        </p:scale>
        <p:origin x="89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CAE6E-8DB0-475A-9119-D009FA868EBF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4B476-8D1A-4052-A1ED-89698C826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1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Originally created for college students</a:t>
            </a:r>
          </a:p>
          <a:p>
            <a:r>
              <a:rPr lang="en-US" dirty="0"/>
              <a:t>Relies on profiles and users interacting in  discussions.</a:t>
            </a:r>
          </a:p>
          <a:p>
            <a:r>
              <a:rPr lang="en-US" dirty="0"/>
              <a:t>Sharing </a:t>
            </a:r>
          </a:p>
          <a:p>
            <a:pPr lvl="1"/>
            <a:r>
              <a:rPr lang="en-US" dirty="0"/>
              <a:t>Picture Albums</a:t>
            </a:r>
          </a:p>
          <a:p>
            <a:pPr lvl="1"/>
            <a:r>
              <a:rPr lang="en-US" dirty="0"/>
              <a:t>Videos</a:t>
            </a:r>
          </a:p>
          <a:p>
            <a:pPr lvl="1"/>
            <a:r>
              <a:rPr lang="en-US" dirty="0"/>
              <a:t>Links</a:t>
            </a:r>
          </a:p>
          <a:p>
            <a:pPr lvl="1"/>
            <a:r>
              <a:rPr lang="en-US" dirty="0"/>
              <a:t>Status updates</a:t>
            </a:r>
          </a:p>
          <a:p>
            <a:r>
              <a:rPr lang="en-US" dirty="0"/>
              <a:t>50% log in every day</a:t>
            </a:r>
          </a:p>
          <a:p>
            <a:r>
              <a:rPr lang="en-US" dirty="0"/>
              <a:t>500 million + users</a:t>
            </a:r>
          </a:p>
          <a:p>
            <a:r>
              <a:rPr lang="en-US" dirty="0"/>
              <a:t>150 million are mobile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4B476-8D1A-4052-A1ED-89698C826B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09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hosting</a:t>
            </a:r>
          </a:p>
          <a:p>
            <a:r>
              <a:rPr lang="en-US" dirty="0"/>
              <a:t>Search engine optimized, because it’s owned by google, videos achieve higher ranking</a:t>
            </a:r>
          </a:p>
          <a:p>
            <a:pPr lvl="1"/>
            <a:r>
              <a:rPr lang="en-US" dirty="0"/>
              <a:t>Easy to optimize and tag for search</a:t>
            </a:r>
          </a:p>
          <a:p>
            <a:pPr lvl="1"/>
            <a:r>
              <a:rPr lang="en-US" dirty="0"/>
              <a:t>Videos are much easier to be viral</a:t>
            </a:r>
          </a:p>
          <a:p>
            <a:pPr lvl="1"/>
            <a:r>
              <a:rPr lang="en-US" dirty="0"/>
              <a:t>Integrated into popular mobile devices</a:t>
            </a:r>
          </a:p>
          <a:p>
            <a:r>
              <a:rPr lang="en-US" dirty="0"/>
              <a:t>Average person spends 60 min per mobile session on YouTube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4B476-8D1A-4052-A1ED-89698C826B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4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 pitchFamily="18" charset="2"/>
              <a:buChar char="Ì"/>
              <a:defRPr kumimoji="0"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2376" indent="-274320">
              <a:buClr>
                <a:schemeClr val="accent6">
                  <a:lumMod val="75000"/>
                </a:schemeClr>
              </a:buClr>
              <a:buFont typeface="Courier New" pitchFamily="49" charset="0"/>
              <a:buChar char="o"/>
              <a:defRPr kumimoji="0"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10AAE1-97AC-40EC-9197-EE4288EA6E82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FA66D1-C610-4686-AEF1-C9AAA936BA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nstagram.com/p/BwwoqEKAwdA/?utm_source=ig_web_button_share_sheet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F432A0-8E73-4558-9AB3-BA39168E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Facebook, the giant in the room (2.27bn users)</a:t>
            </a:r>
          </a:p>
        </p:txBody>
      </p:sp>
      <p:pic>
        <p:nvPicPr>
          <p:cNvPr id="3074" name="Picture 2" descr="Facebook Marketing Statistics Infographic">
            <a:extLst>
              <a:ext uri="{FF2B5EF4-FFF2-40B4-BE49-F238E27FC236}">
                <a16:creationId xmlns:a16="http://schemas.microsoft.com/office/drawing/2014/main" id="{293AF3DD-7A67-4656-9174-C47EF1AA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5902412" cy="528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facebook logo png">
            <a:extLst>
              <a:ext uri="{FF2B5EF4-FFF2-40B4-BE49-F238E27FC236}">
                <a16:creationId xmlns:a16="http://schemas.microsoft.com/office/drawing/2014/main" id="{9561E2F7-35BD-4335-827D-A1A11141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88107"/>
            <a:ext cx="1516062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6E70F-6B8A-4C0B-B62B-F681C15A8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Facebook User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F905-0D6F-4C4F-B855-CAEE2B8C4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0" y="1660454"/>
            <a:ext cx="4775200" cy="4525963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 far the top performer in Social Media across all ages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Ability to reach and target specific demographics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Easily track user engagement and see results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5D03E41-BABB-4CDE-83AB-39ACFD726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5" y="1718399"/>
            <a:ext cx="59436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facebook logo png">
            <a:extLst>
              <a:ext uri="{FF2B5EF4-FFF2-40B4-BE49-F238E27FC236}">
                <a16:creationId xmlns:a16="http://schemas.microsoft.com/office/drawing/2014/main" id="{6EB9BCBE-03CE-454E-9629-C0406CBC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88107"/>
            <a:ext cx="1516062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4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2578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Tasty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97 Million+ likes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1.6 billion of it’s 1.8 billion views come from </a:t>
            </a:r>
            <a:r>
              <a:rPr lang="en-US" dirty="0" err="1"/>
              <a:t>facebook</a:t>
            </a:r>
            <a:endParaRPr lang="en-US" dirty="0"/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Call to Action in the cover photo and action buttons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Highlighting video show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Facebook automatically highlights user video and photo content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Discussion with users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3600"/>
            <a:ext cx="5100471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Facebook Feature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73F6C-7FCE-47A7-90F1-CF7F8E76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476" y="274638"/>
            <a:ext cx="5768896" cy="6049962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0E6FFA-917A-4724-BF3E-C4655FBB0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21425"/>
              </p:ext>
            </p:extLst>
          </p:nvPr>
        </p:nvGraphicFramePr>
        <p:xfrm>
          <a:off x="260636" y="20955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1828440" imgH="1828440" progId="">
                  <p:embed/>
                </p:oleObj>
              </mc:Choice>
              <mc:Fallback>
                <p:oleObj r:id="rId4" imgW="1828440" imgH="1828440" progId="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F2AF48F-D36C-4DD7-8E21-DC5ECEBE70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636" y="209550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438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C5F4D-86D4-4021-8C00-8E96953A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945" y="230910"/>
            <a:ext cx="11049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Instagram, the engagement winner (1bn users)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E4B71273-893A-474E-9203-D55E46FEDC0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4724400" y="1440585"/>
            <a:ext cx="62484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Engagement with brands on Instagram is 10x higher than Facebook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People are more interested in brands on Instagram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They’re seeking inspiration and new ideas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It’s a more creative and less defensive place than the drama of Facebook posts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80% of accounts follow a business    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499D889-497D-4261-9B52-2B2CCDE7FA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1044575"/>
            <a:ext cx="305752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    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AC737BBC-7263-4575-AD6C-2226D8C5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17638"/>
            <a:ext cx="3362325" cy="53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instagram logo png">
            <a:extLst>
              <a:ext uri="{FF2B5EF4-FFF2-40B4-BE49-F238E27FC236}">
                <a16:creationId xmlns:a16="http://schemas.microsoft.com/office/drawing/2014/main" id="{3C31736B-518C-4D8F-89F4-80D01A5E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" y="242167"/>
            <a:ext cx="901459" cy="90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6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BCBC-A4CA-40F0-975D-FB7D2578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682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What does engagement mean for you?</a:t>
            </a:r>
          </a:p>
        </p:txBody>
      </p:sp>
      <p:pic>
        <p:nvPicPr>
          <p:cNvPr id="7170" name="Picture 2" descr="Brands using Instagram">
            <a:extLst>
              <a:ext uri="{FF2B5EF4-FFF2-40B4-BE49-F238E27FC236}">
                <a16:creationId xmlns:a16="http://schemas.microsoft.com/office/drawing/2014/main" id="{051555BC-805F-43BD-BE0C-DB25333F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8" y="2975412"/>
            <a:ext cx="5562600" cy="3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nstagram shopping">
            <a:extLst>
              <a:ext uri="{FF2B5EF4-FFF2-40B4-BE49-F238E27FC236}">
                <a16:creationId xmlns:a16="http://schemas.microsoft.com/office/drawing/2014/main" id="{FE136EEC-816F-41D1-AC30-53D9FF6B0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5562600" cy="35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21609A-D814-40EA-B4CF-82DB3759C2F8}"/>
              </a:ext>
            </a:extLst>
          </p:cNvPr>
          <p:cNvSpPr txBox="1"/>
          <p:nvPr/>
        </p:nvSpPr>
        <p:spPr>
          <a:xfrm>
            <a:off x="637405" y="1676400"/>
            <a:ext cx="10917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User engagement on Instagram benefits your business by helping users make decisions about products and services they are interested in.</a:t>
            </a:r>
          </a:p>
        </p:txBody>
      </p:sp>
      <p:pic>
        <p:nvPicPr>
          <p:cNvPr id="7" name="Picture 10" descr="Image result for instagram logo png">
            <a:extLst>
              <a:ext uri="{FF2B5EF4-FFF2-40B4-BE49-F238E27FC236}">
                <a16:creationId xmlns:a16="http://schemas.microsoft.com/office/drawing/2014/main" id="{85078091-4E59-4D6D-9381-25012E1D6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8" y="242168"/>
            <a:ext cx="846712" cy="8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326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55626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Call to action very prominent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Ability to shop and contact them at the top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Preview of posts includes 2 videos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3852" y="209550"/>
            <a:ext cx="6143897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Tasty Instagram Presence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DAEC1D-D37E-4AF3-8892-8574E5FC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97" y="86284"/>
            <a:ext cx="3762103" cy="668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F2AF48F-D36C-4DD7-8E21-DC5ECEBE7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4690"/>
              </p:ext>
            </p:extLst>
          </p:nvPr>
        </p:nvGraphicFramePr>
        <p:xfrm>
          <a:off x="260636" y="20955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1828440" imgH="1828440" progId="">
                  <p:embed/>
                </p:oleObj>
              </mc:Choice>
              <mc:Fallback>
                <p:oleObj r:id="rId4" imgW="1828440" imgH="18284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636" y="209550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46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538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YouTube – not just cat videos! (1.9bn users)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05C571-052D-4B2A-B03E-78F7CBAA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1600200"/>
            <a:ext cx="51054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Very high market penetration among all age groups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Traditional TV is on the decline and being replaced by online video (reaches 76% of 18-34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yr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olds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70% of millennials used YouTube watched a video to learn how to do something new.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Easy to share on social media, embed in websites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194" name="Picture 2" descr="YouTube American age demographics chart">
            <a:extLst>
              <a:ext uri="{FF2B5EF4-FFF2-40B4-BE49-F238E27FC236}">
                <a16:creationId xmlns:a16="http://schemas.microsoft.com/office/drawing/2014/main" id="{CA809BD4-602B-418F-A8E6-ABFCC798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2750"/>
            <a:ext cx="59055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youtube logo png">
            <a:extLst>
              <a:ext uri="{FF2B5EF4-FFF2-40B4-BE49-F238E27FC236}">
                <a16:creationId xmlns:a16="http://schemas.microsoft.com/office/drawing/2014/main" id="{25545411-71E3-4FAE-8E32-D5B6B6A6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609600"/>
            <a:ext cx="4748213" cy="29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4628606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Automatically begins playing recent video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Consistent messaging in cover photo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Ability to communicate with Tasty on your favorite social network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67869" y="338623"/>
            <a:ext cx="6477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YouTube Channel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82560-A385-4E70-9617-EB431D752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57200"/>
            <a:ext cx="6512738" cy="5322500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D71941-CC6B-4D3B-9260-666E48199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62841"/>
              </p:ext>
            </p:extLst>
          </p:nvPr>
        </p:nvGraphicFramePr>
        <p:xfrm>
          <a:off x="260636" y="20955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1828440" imgH="1828440" progId="">
                  <p:embed/>
                </p:oleObj>
              </mc:Choice>
              <mc:Fallback>
                <p:oleObj r:id="rId4" imgW="1828440" imgH="182844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0E6FFA-917A-4724-BF3E-C4655FBB0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0636" y="209550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69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B160-CC19-4976-947B-6AC5952B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                       Twitter (500mn users)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6B63-EED3-4CFC-8EBC-41B43124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417639"/>
            <a:ext cx="9956800" cy="1554162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Growth is slowing – predicted to be 1% in the US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Users skew urban, educated and higher income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Tweets with video attract 10x as much engagement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endParaRPr lang="en-US" dirty="0"/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endParaRPr lang="en-US" dirty="0"/>
          </a:p>
        </p:txBody>
      </p:sp>
      <p:pic>
        <p:nvPicPr>
          <p:cNvPr id="9220" name="Picture 4" descr="Image result for twitter graphic">
            <a:extLst>
              <a:ext uri="{FF2B5EF4-FFF2-40B4-BE49-F238E27FC236}">
                <a16:creationId xmlns:a16="http://schemas.microsoft.com/office/drawing/2014/main" id="{095245A1-DB6C-4C8A-B07D-981AA2BC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76200"/>
            <a:ext cx="2620962" cy="262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52646B-732D-41D0-86F5-B969784342F1}"/>
              </a:ext>
            </a:extLst>
          </p:cNvPr>
          <p:cNvSpPr txBox="1">
            <a:spLocks/>
          </p:cNvSpPr>
          <p:nvPr/>
        </p:nvSpPr>
        <p:spPr>
          <a:xfrm>
            <a:off x="581891" y="2895600"/>
            <a:ext cx="11125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                       Snapchat (300mn users)</a:t>
            </a:r>
          </a:p>
        </p:txBody>
      </p:sp>
      <p:pic>
        <p:nvPicPr>
          <p:cNvPr id="9226" name="Picture 10" descr="Image result for snapchat logo png">
            <a:extLst>
              <a:ext uri="{FF2B5EF4-FFF2-40B4-BE49-F238E27FC236}">
                <a16:creationId xmlns:a16="http://schemas.microsoft.com/office/drawing/2014/main" id="{E17B953C-FDC4-4C72-A9AA-13E8FAD8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" y="271303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561161-0BAF-4125-ACFB-009CF4921740}"/>
              </a:ext>
            </a:extLst>
          </p:cNvPr>
          <p:cNvSpPr txBox="1">
            <a:spLocks/>
          </p:cNvSpPr>
          <p:nvPr/>
        </p:nvSpPr>
        <p:spPr>
          <a:xfrm>
            <a:off x="2907145" y="4056930"/>
            <a:ext cx="9956800" cy="155416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 pitchFamily="18" charset="2"/>
              <a:buChar char="Ì"/>
              <a:defRPr kumimoji="0"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0000"/>
              <a:buFont typeface="Courier New" pitchFamily="49" charset="0"/>
              <a:buChar char="o"/>
              <a:defRPr kumimoji="0"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Popular with younger generation – 71% under 35 years old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Most used social network for those under 24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Spend 25-30 minutes every day on the platform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endParaRPr lang="en-US" dirty="0"/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68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BB160-CC19-4976-947B-6AC5952B9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1125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                       LinkedIn (630mn users)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6B63-EED3-4CFC-8EBC-41B43124D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1417639"/>
            <a:ext cx="9956800" cy="1554162"/>
          </a:xfrm>
        </p:spPr>
        <p:txBody>
          <a:bodyPr/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#1 for B2B Marketing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Accounts for 50% of </a:t>
            </a:r>
            <a:r>
              <a:rPr lang="en-US" dirty="0" err="1"/>
              <a:t>trafface</a:t>
            </a:r>
            <a:r>
              <a:rPr lang="en-US" dirty="0"/>
              <a:t> to B2B websites and blogs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Business focused platform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endParaRPr lang="en-US" dirty="0"/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952646B-732D-41D0-86F5-B969784342F1}"/>
              </a:ext>
            </a:extLst>
          </p:cNvPr>
          <p:cNvSpPr txBox="1">
            <a:spLocks/>
          </p:cNvSpPr>
          <p:nvPr/>
        </p:nvSpPr>
        <p:spPr>
          <a:xfrm>
            <a:off x="581891" y="2895600"/>
            <a:ext cx="111252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                       Pinterest (250mn users)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561161-0BAF-4125-ACFB-009CF4921740}"/>
              </a:ext>
            </a:extLst>
          </p:cNvPr>
          <p:cNvSpPr txBox="1">
            <a:spLocks/>
          </p:cNvSpPr>
          <p:nvPr/>
        </p:nvSpPr>
        <p:spPr>
          <a:xfrm>
            <a:off x="2907145" y="4056930"/>
            <a:ext cx="8903855" cy="155416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 pitchFamily="18" charset="2"/>
              <a:buChar char="Ì"/>
              <a:defRPr kumimoji="0"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0000"/>
              <a:buFont typeface="Courier New" pitchFamily="49" charset="0"/>
              <a:buChar char="o"/>
              <a:defRPr kumimoji="0"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Reaches 83% of US women ages 25-54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High income and educated households are twice as likely to use</a:t>
            </a:r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r>
              <a:rPr lang="en-US" dirty="0"/>
              <a:t>85% of women use </a:t>
            </a:r>
            <a:r>
              <a:rPr lang="en-US" dirty="0" err="1"/>
              <a:t>pinterest</a:t>
            </a:r>
            <a:r>
              <a:rPr lang="en-US" dirty="0"/>
              <a:t> to plan life moments (decorating, meals, gyms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/>
          </a:p>
          <a:p>
            <a:pPr>
              <a:buClr>
                <a:schemeClr val="accent1"/>
              </a:buClr>
              <a:buFont typeface="Wingdings 2" pitchFamily="18" charset="2"/>
              <a:buChar char="®"/>
            </a:pPr>
            <a:endParaRPr lang="en-US" dirty="0"/>
          </a:p>
        </p:txBody>
      </p:sp>
      <p:pic>
        <p:nvPicPr>
          <p:cNvPr id="10242" name="Picture 2" descr="Image result for linked in logo png">
            <a:extLst>
              <a:ext uri="{FF2B5EF4-FFF2-40B4-BE49-F238E27FC236}">
                <a16:creationId xmlns:a16="http://schemas.microsoft.com/office/drawing/2014/main" id="{3F70F38F-7C10-4EFA-B247-3E8118A2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" y="326592"/>
            <a:ext cx="1959408" cy="195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pinterest logo png">
            <a:extLst>
              <a:ext uri="{FF2B5EF4-FFF2-40B4-BE49-F238E27FC236}">
                <a16:creationId xmlns:a16="http://schemas.microsoft.com/office/drawing/2014/main" id="{71E331E5-9ADB-46BA-8E30-0561B830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7" y="3200400"/>
            <a:ext cx="2034380" cy="20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2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06636" y="685800"/>
            <a:ext cx="9125528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  <a:latin typeface="Lato" panose="020F0502020204030203" pitchFamily="34" charset="0"/>
              </a:rPr>
              <a:t>About Brilliant Impact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267200" y="2133600"/>
            <a:ext cx="8534400" cy="4495799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 and Work in River Falls, Wi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Started in 2007, we have </a:t>
            </a: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over 10 years of experience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with online marketing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Specialize in custom marketing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to grow our clients businesses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help create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Video, Photos, Content and Websites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66EA2B-69AB-4F0D-91C2-B9E58E92A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192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439400" cy="4525963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200" b="1" dirty="0">
                <a:solidFill>
                  <a:schemeClr val="accent1"/>
                </a:solidFill>
              </a:rPr>
              <a:t>1. </a:t>
            </a:r>
            <a:r>
              <a:rPr lang="en-US" b="1" dirty="0"/>
              <a:t>Start with a cohesive message</a:t>
            </a:r>
          </a:p>
          <a:p>
            <a:pPr lvl="1"/>
            <a:r>
              <a:rPr lang="en-US" dirty="0"/>
              <a:t>What is your objective?</a:t>
            </a:r>
          </a:p>
          <a:p>
            <a:pPr lvl="1"/>
            <a:r>
              <a:rPr lang="en-US" dirty="0"/>
              <a:t>Know your target audience</a:t>
            </a:r>
          </a:p>
          <a:p>
            <a:pPr lvl="1"/>
            <a:r>
              <a:rPr lang="en-US" dirty="0"/>
              <a:t>Work smarter, not harder, listen to what others are saying</a:t>
            </a:r>
          </a:p>
          <a:p>
            <a:pPr lvl="1"/>
            <a:endParaRPr lang="en-US" dirty="0"/>
          </a:p>
          <a:p>
            <a:pPr marL="36576" indent="0">
              <a:buClr>
                <a:schemeClr val="accent1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133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439400" cy="4525963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</a:rPr>
              <a:t>2.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/>
              <a:t>Know when to post</a:t>
            </a:r>
          </a:p>
        </p:txBody>
      </p:sp>
      <p:pic>
        <p:nvPicPr>
          <p:cNvPr id="11266" name="Picture 2" descr="best time to post on Facebook for B2C brands">
            <a:extLst>
              <a:ext uri="{FF2B5EF4-FFF2-40B4-BE49-F238E27FC236}">
                <a16:creationId xmlns:a16="http://schemas.microsoft.com/office/drawing/2014/main" id="{4F691AE5-900F-4AD4-AD45-A2607895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5" y="2554482"/>
            <a:ext cx="4974453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st day to post on Facebook for B2C brands">
            <a:extLst>
              <a:ext uri="{FF2B5EF4-FFF2-40B4-BE49-F238E27FC236}">
                <a16:creationId xmlns:a16="http://schemas.microsoft.com/office/drawing/2014/main" id="{E30557D4-8405-40B8-ADA3-E8086B8A1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22" y="2563813"/>
            <a:ext cx="4974453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97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85"/>
            <a:ext cx="10439400" cy="4525963"/>
          </a:xfrm>
        </p:spPr>
        <p:txBody>
          <a:bodyPr/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3. </a:t>
            </a:r>
            <a:r>
              <a:rPr lang="en-US" b="1" dirty="0">
                <a:ea typeface="Roboto" panose="02000000000000000000" pitchFamily="2" charset="0"/>
              </a:rPr>
              <a:t>Use High Quality, Relevant Photos</a:t>
            </a:r>
          </a:p>
        </p:txBody>
      </p:sp>
      <p:pic>
        <p:nvPicPr>
          <p:cNvPr id="12290" name="Picture 2" descr="bad stock image">
            <a:extLst>
              <a:ext uri="{FF2B5EF4-FFF2-40B4-BE49-F238E27FC236}">
                <a16:creationId xmlns:a16="http://schemas.microsoft.com/office/drawing/2014/main" id="{173BFB1E-21E4-44E5-B441-0E723AFD3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2450110"/>
            <a:ext cx="4572000" cy="30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027CBC-0D50-44AA-B917-D3CE8C1E1BA1}"/>
              </a:ext>
            </a:extLst>
          </p:cNvPr>
          <p:cNvSpPr txBox="1"/>
          <p:nvPr/>
        </p:nvSpPr>
        <p:spPr>
          <a:xfrm>
            <a:off x="1143000" y="5586089"/>
            <a:ext cx="40366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Bad</a:t>
            </a:r>
          </a:p>
          <a:p>
            <a:r>
              <a:rPr lang="en-US" dirty="0"/>
              <a:t>Awkward, over-exaggerated emotions</a:t>
            </a:r>
          </a:p>
          <a:p>
            <a:r>
              <a:rPr lang="en-US" dirty="0"/>
              <a:t>Low Resolution and Pixelated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A50BE9-73D3-428E-89DA-02DAE27E9578}"/>
              </a:ext>
            </a:extLst>
          </p:cNvPr>
          <p:cNvSpPr txBox="1"/>
          <p:nvPr/>
        </p:nvSpPr>
        <p:spPr>
          <a:xfrm>
            <a:off x="6400800" y="5585691"/>
            <a:ext cx="3890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Good</a:t>
            </a:r>
          </a:p>
          <a:p>
            <a:r>
              <a:rPr lang="en-US" dirty="0"/>
              <a:t>Realistic</a:t>
            </a:r>
          </a:p>
          <a:p>
            <a:r>
              <a:rPr lang="en-US" dirty="0"/>
              <a:t>Authentic, relevant and personalized</a:t>
            </a:r>
          </a:p>
          <a:p>
            <a:endParaRPr lang="en-US" dirty="0"/>
          </a:p>
        </p:txBody>
      </p:sp>
      <p:pic>
        <p:nvPicPr>
          <p:cNvPr id="12292" name="Picture 4" descr="Happy workers around a table.">
            <a:extLst>
              <a:ext uri="{FF2B5EF4-FFF2-40B4-BE49-F238E27FC236}">
                <a16:creationId xmlns:a16="http://schemas.microsoft.com/office/drawing/2014/main" id="{70E21198-74C9-45F8-8BF3-C3DDB222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2" y="245011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56E04-5305-431F-BA6E-559BB0814D09}"/>
              </a:ext>
            </a:extLst>
          </p:cNvPr>
          <p:cNvSpPr txBox="1"/>
          <p:nvPr/>
        </p:nvSpPr>
        <p:spPr>
          <a:xfrm>
            <a:off x="1163782" y="1812595"/>
            <a:ext cx="589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Free stock photo resources:  Pexels.com  Pixabay.com</a:t>
            </a:r>
          </a:p>
        </p:txBody>
      </p:sp>
    </p:spTree>
    <p:extLst>
      <p:ext uri="{BB962C8B-B14F-4D97-AF65-F5344CB8AC3E}">
        <p14:creationId xmlns:p14="http://schemas.microsoft.com/office/powerpoint/2010/main" val="253276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439400" cy="4525963"/>
          </a:xfrm>
        </p:spPr>
        <p:txBody>
          <a:bodyPr/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4. </a:t>
            </a:r>
            <a:r>
              <a:rPr lang="en-US" b="1" dirty="0">
                <a:ea typeface="Roboto" panose="02000000000000000000" pitchFamily="2" charset="0"/>
              </a:rPr>
              <a:t>Using Video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2340C01-0354-4C3D-8C34-D2C9D30F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8763000" cy="48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0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439400" cy="4525963"/>
          </a:xfrm>
        </p:spPr>
        <p:txBody>
          <a:bodyPr/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4. </a:t>
            </a:r>
            <a:r>
              <a:rPr lang="en-US" b="1" dirty="0">
                <a:ea typeface="Roboto" panose="02000000000000000000" pitchFamily="2" charset="0"/>
              </a:rPr>
              <a:t>Using Video 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  <a:hlinkClick r:id="rId2"/>
              </a:rPr>
              <a:t>Examples: 30 second Instagram video</a:t>
            </a:r>
            <a:endParaRPr lang="en-US" dirty="0">
              <a:ea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9F6C4-ECA4-49A7-9E3C-78A41B25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221" y="2514600"/>
            <a:ext cx="58033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4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439400" cy="4525963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5. </a:t>
            </a:r>
            <a:r>
              <a:rPr lang="en-US" b="1" dirty="0">
                <a:ea typeface="Roboto" panose="02000000000000000000" pitchFamily="2" charset="0"/>
              </a:rPr>
              <a:t>Write great content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Post should 80% inform, educate or entertain with 20% directly   	promoting your brand</a:t>
            </a:r>
          </a:p>
          <a:p>
            <a:pPr lvl="1"/>
            <a:endParaRPr lang="en-US" dirty="0"/>
          </a:p>
          <a:p>
            <a:pPr marL="448056" lvl="1" indent="0">
              <a:buNone/>
            </a:pPr>
            <a:r>
              <a:rPr lang="en-US" dirty="0"/>
              <a:t>	Be a trustworthy forum</a:t>
            </a:r>
          </a:p>
          <a:p>
            <a:pPr marL="448056" lvl="1" indent="0">
              <a:buNone/>
            </a:pPr>
            <a:r>
              <a:rPr lang="en-US" dirty="0"/>
              <a:t>	Provide expert information</a:t>
            </a:r>
          </a:p>
          <a:p>
            <a:pPr marL="448056" lvl="1" indent="0">
              <a:buNone/>
            </a:pPr>
            <a:r>
              <a:rPr lang="en-US" dirty="0"/>
              <a:t>	Be a good listener – what have people been asking about?</a:t>
            </a:r>
          </a:p>
          <a:p>
            <a:pPr marL="448056" lvl="1" indent="0">
              <a:buNone/>
            </a:pPr>
            <a:r>
              <a:rPr lang="en-US" dirty="0"/>
              <a:t>	Think of it as a conversation, not marketing</a:t>
            </a:r>
          </a:p>
          <a:p>
            <a:pPr marL="448056" lvl="1" indent="0">
              <a:buNone/>
            </a:pPr>
            <a:r>
              <a:rPr lang="en-US" dirty="0"/>
              <a:t>	Are you adding valuable information or making a sales pitch?</a:t>
            </a:r>
          </a:p>
          <a:p>
            <a:pPr marL="44805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sz="2000" dirty="0">
              <a:solidFill>
                <a:schemeClr val="accent1"/>
              </a:solidFill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39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439400" cy="4525963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6.</a:t>
            </a:r>
            <a:r>
              <a:rPr lang="en-US" b="1" dirty="0">
                <a:ea typeface="Roboto" panose="02000000000000000000" pitchFamily="2" charset="0"/>
              </a:rPr>
              <a:t> Scheduling 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Always have content prepared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Stay on message and plan overall strategy for the month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6044C7-9FA8-49B9-A13A-9C4DD7E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971800"/>
            <a:ext cx="8772525" cy="30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439400" cy="2514600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7. </a:t>
            </a:r>
            <a:r>
              <a:rPr lang="en-US" b="1" dirty="0">
                <a:ea typeface="Roboto" panose="02000000000000000000" pitchFamily="2" charset="0"/>
              </a:rPr>
              <a:t>Stories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accent1"/>
                </a:solidFill>
                <a:ea typeface="Roboto" panose="02000000000000000000" pitchFamily="2" charset="0"/>
              </a:rPr>
              <a:t>	</a:t>
            </a:r>
            <a:r>
              <a:rPr lang="en-US" i="1" dirty="0">
                <a:solidFill>
                  <a:schemeClr val="tx1"/>
                </a:solidFill>
                <a:ea typeface="Roboto" panose="02000000000000000000" pitchFamily="2" charset="0"/>
              </a:rPr>
              <a:t>“The Stories format is on a path to surpass feeds as the primary way 	people share things with their friends sometime next year” 		</a:t>
            </a:r>
            <a:r>
              <a:rPr lang="en-US" dirty="0">
                <a:solidFill>
                  <a:schemeClr val="tx1"/>
                </a:solidFill>
                <a:ea typeface="Roboto" panose="02000000000000000000" pitchFamily="2" charset="0"/>
              </a:rPr>
              <a:t>	- </a:t>
            </a:r>
            <a:r>
              <a:rPr lang="en-US" i="1" dirty="0">
                <a:solidFill>
                  <a:schemeClr val="tx1"/>
                </a:solidFill>
                <a:ea typeface="Roboto" panose="02000000000000000000" pitchFamily="2" charset="0"/>
              </a:rPr>
              <a:t>Facebook CPO Chris Cox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solidFill>
                  <a:schemeClr val="tx1"/>
                </a:solidFill>
                <a:ea typeface="Roboto" panose="02000000000000000000" pitchFamily="2" charset="0"/>
              </a:rPr>
              <a:t>	Stories are growing 15x faster than feed based sharing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CA56A839-4D9D-4F60-9174-3982DCCFD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657600"/>
            <a:ext cx="59436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40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38"/>
            <a:ext cx="10896600" cy="4800600"/>
          </a:xfrm>
        </p:spPr>
        <p:txBody>
          <a:bodyPr>
            <a:normAutofit lnSpcReduction="10000"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8. </a:t>
            </a:r>
            <a:r>
              <a:rPr lang="en-US" b="1" dirty="0">
                <a:ea typeface="Roboto" panose="02000000000000000000" pitchFamily="2" charset="0"/>
              </a:rPr>
              <a:t>Understanding your social channel and their unique traits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r>
              <a:rPr lang="en-US" b="1" dirty="0">
                <a:ea typeface="Roboto" panose="02000000000000000000" pitchFamily="2" charset="0"/>
              </a:rPr>
              <a:t>Instagram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Hashtags, Branded hashtags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Cannot embed links in posts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b="1" dirty="0">
                <a:ea typeface="Roboto" panose="02000000000000000000" pitchFamily="2" charset="0"/>
              </a:rPr>
              <a:t>Facebook 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Profile Vs. Page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b="1" dirty="0">
                <a:ea typeface="Roboto" panose="02000000000000000000" pitchFamily="2" charset="0"/>
              </a:rPr>
              <a:t>Twitter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Character limitation on Tweets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b="1" dirty="0">
                <a:ea typeface="Roboto" panose="02000000000000000000" pitchFamily="2" charset="0"/>
              </a:rPr>
              <a:t>Pinterest</a:t>
            </a: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>
                <a:ea typeface="Roboto" panose="02000000000000000000" pitchFamily="2" charset="0"/>
              </a:rPr>
              <a:t>	Dimensions of the photos are very different from other social 	platforms	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02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1659118"/>
            <a:ext cx="4267200" cy="4800600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9. </a:t>
            </a:r>
            <a:r>
              <a:rPr lang="en-US" b="1" dirty="0"/>
              <a:t>Authenticity Matters</a:t>
            </a:r>
            <a:endParaRPr lang="en-US" b="1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/>
              <a:t>Create a history of reliability and authenticity. This is especially important for the Millennial and Gen-Z population.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/>
          </a:p>
          <a:p>
            <a:pPr marL="36576" indent="0">
              <a:buClr>
                <a:schemeClr val="accent1"/>
              </a:buClr>
              <a:buNone/>
            </a:pPr>
            <a:r>
              <a:rPr lang="en-US" dirty="0"/>
              <a:t>Young adults know when someone is being dishonest or trying to sell a product to them.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</p:txBody>
      </p:sp>
      <p:pic>
        <p:nvPicPr>
          <p:cNvPr id="1026" name="Picture 2" descr="(Kelly Brennan/Daily bruin senior staff)">
            <a:extLst>
              <a:ext uri="{FF2B5EF4-FFF2-40B4-BE49-F238E27FC236}">
                <a16:creationId xmlns:a16="http://schemas.microsoft.com/office/drawing/2014/main" id="{D1829A45-9E15-46CB-8905-6308D614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60960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2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Social Networking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0"/>
            <a:ext cx="10744200" cy="4525963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 online networking architecture that is designed for interacting with a community of users.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Basic foundations of social sites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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Profile or Page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information about the user, what you like, what you do, informs users of common interests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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Posts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Original Content, an image, short video, external links designed to inform followers about what you are doing.  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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Followers or Friends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People you know, or have an interest in your content.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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Sharing 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Someone else's content, photos, videos, and information. </a:t>
            </a:r>
          </a:p>
          <a:p>
            <a:pPr lvl="1">
              <a:buClr>
                <a:schemeClr val="accent1"/>
              </a:buClr>
              <a:buFont typeface="Wingdings 2" panose="05020102010507070707" pitchFamily="18" charset="2"/>
              <a:buChar char=""/>
            </a:pPr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Stories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Small daily updates that expire after 24 hours</a:t>
            </a:r>
          </a:p>
        </p:txBody>
      </p:sp>
    </p:spTree>
    <p:extLst>
      <p:ext uri="{BB962C8B-B14F-4D97-AF65-F5344CB8AC3E}">
        <p14:creationId xmlns:p14="http://schemas.microsoft.com/office/powerpoint/2010/main" val="3566064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118"/>
            <a:ext cx="10439400" cy="4800600"/>
          </a:xfrm>
        </p:spPr>
        <p:txBody>
          <a:bodyPr>
            <a:normAutofit/>
          </a:bodyPr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9. </a:t>
            </a:r>
            <a:r>
              <a:rPr lang="en-US" b="1" dirty="0"/>
              <a:t>Authenticity Matters – Things to think about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Know the target audience and your objective, should never be about sales or yourself, always about the community members making their lives better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Listen to their wants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Keep content fresh and real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dirty="0"/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02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D088-199E-45A9-AF86-20384565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10 Tips for Developing your Marketing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CDE61-8CBF-445F-AC84-0688F375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1"/>
            <a:ext cx="10439400" cy="754062"/>
          </a:xfrm>
        </p:spPr>
        <p:txBody>
          <a:bodyPr/>
          <a:lstStyle/>
          <a:p>
            <a:pPr marL="36576" indent="0">
              <a:buClr>
                <a:schemeClr val="accent1"/>
              </a:buClr>
              <a:buNone/>
            </a:pPr>
            <a:r>
              <a:rPr lang="en-US" sz="2000" b="1" dirty="0">
                <a:solidFill>
                  <a:schemeClr val="accent1"/>
                </a:solidFill>
                <a:ea typeface="Roboto" panose="02000000000000000000" pitchFamily="2" charset="0"/>
              </a:rPr>
              <a:t>10. </a:t>
            </a:r>
            <a:r>
              <a:rPr lang="en-US" b="1" dirty="0">
                <a:ea typeface="Roboto" panose="02000000000000000000" pitchFamily="2" charset="0"/>
              </a:rPr>
              <a:t>Funnel users to website or other call to action</a:t>
            </a:r>
          </a:p>
          <a:p>
            <a:pPr marL="36576" indent="0">
              <a:buClr>
                <a:schemeClr val="accent1"/>
              </a:buClr>
              <a:buNone/>
            </a:pPr>
            <a:endParaRPr lang="en-US" sz="2000" dirty="0">
              <a:solidFill>
                <a:schemeClr val="accent1"/>
              </a:solidFill>
              <a:ea typeface="Roboto" panose="02000000000000000000" pitchFamily="2" charset="0"/>
            </a:endParaRPr>
          </a:p>
          <a:p>
            <a:pPr marL="36576" indent="0">
              <a:buClr>
                <a:schemeClr val="accent1"/>
              </a:buClr>
              <a:buNone/>
            </a:pPr>
            <a:endParaRPr lang="en-US" dirty="0"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A9A6D4-3652-4377-BD02-45929C3B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64" y="1905000"/>
            <a:ext cx="4800600" cy="453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18C4FE-52D7-417D-B568-E5C7DF9FA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36" y="1905000"/>
            <a:ext cx="51720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47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6B22E-0723-4FC8-84AF-1F502DBA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3200400"/>
            <a:ext cx="4855750" cy="35476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No Social Media Links on homepage</a:t>
            </a:r>
          </a:p>
          <a:p>
            <a:r>
              <a:rPr lang="en-US" dirty="0"/>
              <a:t>Gather user information through newsletter signup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3183" y="209550"/>
            <a:ext cx="101346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marL="36576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Website Integration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0307F2-ED1F-4E45-8851-A4F223CA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090454"/>
            <a:ext cx="5001291" cy="3657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8CF9217-E53E-4CF4-8678-871C08165EC1}"/>
              </a:ext>
            </a:extLst>
          </p:cNvPr>
          <p:cNvSpPr txBox="1">
            <a:spLocks/>
          </p:cNvSpPr>
          <p:nvPr/>
        </p:nvSpPr>
        <p:spPr>
          <a:xfrm>
            <a:off x="6790509" y="1306286"/>
            <a:ext cx="5562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 pitchFamily="18" charset="2"/>
              <a:buChar char="Ì"/>
              <a:defRPr kumimoji="0" lang="en-US" sz="24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90000"/>
              <a:buFont typeface="Courier New" pitchFamily="49" charset="0"/>
              <a:buChar char="o"/>
              <a:defRPr kumimoji="0" lang="en-US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Sharing available on recipe page</a:t>
            </a:r>
          </a:p>
          <a:p>
            <a:r>
              <a:rPr lang="en-US" dirty="0"/>
              <a:t>Video easily accessible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B95BBD7-3D3D-4BD7-8134-611AEB7F1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462841"/>
              </p:ext>
            </p:extLst>
          </p:nvPr>
        </p:nvGraphicFramePr>
        <p:xfrm>
          <a:off x="260636" y="20955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5" imgW="1828440" imgH="1828440" progId="">
                  <p:embed/>
                </p:oleObj>
              </mc:Choice>
              <mc:Fallback>
                <p:oleObj r:id="rId5" imgW="1828440" imgH="182844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0E6FFA-917A-4724-BF3E-C4655FBB0B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0636" y="209550"/>
                        <a:ext cx="1143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020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Taking your First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Create unique content that reflects your business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Facebook account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Instagram account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Blog section on your website</a:t>
            </a:r>
          </a:p>
          <a:p>
            <a:pPr marL="493776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Get the discussion started</a:t>
            </a:r>
          </a:p>
          <a:p>
            <a:pPr marL="493776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Choose a medium and stick with it</a:t>
            </a:r>
          </a:p>
          <a:p>
            <a:pPr marL="493776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Stay on message</a:t>
            </a:r>
          </a:p>
          <a:p>
            <a:pPr marL="493776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/>
              <a:t>Update weekly at minimum</a:t>
            </a:r>
          </a:p>
        </p:txBody>
      </p:sp>
    </p:spTree>
    <p:extLst>
      <p:ext uri="{BB962C8B-B14F-4D97-AF65-F5344CB8AC3E}">
        <p14:creationId xmlns:p14="http://schemas.microsoft.com/office/powerpoint/2010/main" val="536392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</a:rPr>
              <a:t>Measuring your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0" y="1600200"/>
            <a:ext cx="46482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Page analytics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Sales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Amount of Followers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Website Page views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Search rankings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Media Mentions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Material Downloads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Community membership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dirty="0"/>
              <a:t>Highly shared post, or media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69C558-61BE-4F7B-8237-ACB9B6A44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20167"/>
              </p:ext>
            </p:extLst>
          </p:nvPr>
        </p:nvGraphicFramePr>
        <p:xfrm>
          <a:off x="304800" y="1752600"/>
          <a:ext cx="630308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3" imgW="8342640" imgH="3428280" progId="">
                  <p:embed/>
                </p:oleObj>
              </mc:Choice>
              <mc:Fallback>
                <p:oleObj r:id="rId3" imgW="8342640" imgH="34282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752600"/>
                        <a:ext cx="6303080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29000" y="2438400"/>
            <a:ext cx="5181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+mj-lt"/>
              </a:rPr>
              <a:t>Questions on Social Networking? </a:t>
            </a:r>
          </a:p>
          <a:p>
            <a:pPr algn="ctr"/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Why use social media for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Gather Intelligence 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People are always discussing products, services, brands and companies, join the discussion!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Increase Website Traffic and Revenue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Grow your leads and turn them into revenue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Trust and Credibility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Build personal relationships with loyal customers and potential clients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®"/>
            </a:pPr>
            <a:r>
              <a:rPr lang="en-US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Target Accurately </a:t>
            </a: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Ability to narrowly target your audience and demographic across the globe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38100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Social Media use is growing in all age groups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C52104D-8461-4CD0-B614-0E4C2130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5" y="1401618"/>
            <a:ext cx="74070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62896C5-2F96-44AF-B0B9-9958DE36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07" y="1401618"/>
            <a:ext cx="4324350" cy="309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CC655-6E33-4A1D-8E84-5113E563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Leading Social Media Platforms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BB493D-810B-41C0-B3A1-A9883D69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943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0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traditional media?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74" y="1905000"/>
            <a:ext cx="4800600" cy="4572000"/>
          </a:xfrm>
        </p:spPr>
        <p:txBody>
          <a:bodyPr>
            <a:normAutofit/>
          </a:bodyPr>
          <a:lstStyle/>
          <a:p>
            <a:r>
              <a:rPr lang="en-US" dirty="0"/>
              <a:t>Offline traditional media TV, radio, print ads</a:t>
            </a:r>
          </a:p>
          <a:p>
            <a:r>
              <a:rPr lang="en-US" dirty="0"/>
              <a:t>Is in serious decline with millennials</a:t>
            </a:r>
          </a:p>
          <a:p>
            <a:r>
              <a:rPr lang="en-US" b="1" dirty="0"/>
              <a:t>Works well together with social media</a:t>
            </a:r>
          </a:p>
          <a:p>
            <a:r>
              <a:rPr lang="en-US" dirty="0"/>
              <a:t>Social media now drives traditional news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2050" name="Picture 2" descr="drawbacks of traditional marketing">
            <a:extLst>
              <a:ext uri="{FF2B5EF4-FFF2-40B4-BE49-F238E27FC236}">
                <a16:creationId xmlns:a16="http://schemas.microsoft.com/office/drawing/2014/main" id="{7D4AD4F8-E3EC-4486-ABD6-10772F1A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6608026" cy="40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Degree of trust in advertising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19200"/>
            <a:ext cx="7467600" cy="45259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#1 - 92% from people known</a:t>
            </a:r>
          </a:p>
          <a:p>
            <a:pPr algn="ctr">
              <a:buNone/>
            </a:pPr>
            <a:r>
              <a:rPr lang="en-US" dirty="0"/>
              <a:t>#2 – 70% consumer opinions posted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2A00B-7017-4918-98A8-5242623F5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387" y="2287587"/>
            <a:ext cx="8124825" cy="42957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252414"/>
            <a:ext cx="9956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" panose="020F0502020204030203" pitchFamily="34" charset="0"/>
              </a:rPr>
              <a:t>What Network is right for your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600" y="1524000"/>
            <a:ext cx="3505200" cy="452596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Facebook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Instagram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Twitter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YouTube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Linked In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Pinterest</a:t>
            </a:r>
          </a:p>
          <a:p>
            <a:pPr>
              <a:buClr>
                <a:schemeClr val="accent1"/>
              </a:buClr>
              <a:buFont typeface="Wingdings 2" panose="05020102010507070707" pitchFamily="18" charset="2"/>
              <a:buChar char=""/>
            </a:pPr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Snapchat</a:t>
            </a:r>
          </a:p>
          <a:p>
            <a:pPr marL="36576" indent="0">
              <a:buNone/>
            </a:pP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D66E4-6715-4DF6-A017-360435B4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5616"/>
            <a:ext cx="7391400" cy="39931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La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3435</TotalTime>
  <Words>1174</Words>
  <Application>Microsoft Office PowerPoint</Application>
  <PresentationFormat>Widescreen</PresentationFormat>
  <Paragraphs>198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Courier New</vt:lpstr>
      <vt:lpstr>Lato</vt:lpstr>
      <vt:lpstr>Roboto</vt:lpstr>
      <vt:lpstr>Wingdings</vt:lpstr>
      <vt:lpstr>Wingdings 2</vt:lpstr>
      <vt:lpstr>Technic</vt:lpstr>
      <vt:lpstr>PowerPoint Presentation</vt:lpstr>
      <vt:lpstr>About Brilliant Impact</vt:lpstr>
      <vt:lpstr>Social Networking Basics</vt:lpstr>
      <vt:lpstr>Why use social media for business?</vt:lpstr>
      <vt:lpstr>Social Media use is growing in all age groups</vt:lpstr>
      <vt:lpstr>Leading Social Media Platforms</vt:lpstr>
      <vt:lpstr>What about traditional media?</vt:lpstr>
      <vt:lpstr>Degree of trust in advertising</vt:lpstr>
      <vt:lpstr>What Network is right for your business?</vt:lpstr>
      <vt:lpstr>Facebook, the giant in the room (2.27bn users)</vt:lpstr>
      <vt:lpstr>Facebook User Break Down</vt:lpstr>
      <vt:lpstr>PowerPoint Presentation</vt:lpstr>
      <vt:lpstr>Instagram, the engagement winner (1bn users)</vt:lpstr>
      <vt:lpstr>What does engagement mean for you?</vt:lpstr>
      <vt:lpstr>PowerPoint Presentation</vt:lpstr>
      <vt:lpstr>YouTube – not just cat videos! (1.9bn users)</vt:lpstr>
      <vt:lpstr>PowerPoint Presentation</vt:lpstr>
      <vt:lpstr>                       Twitter (500mn users)</vt:lpstr>
      <vt:lpstr>                       LinkedIn (630mn users)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10 Tips for Developing your Marketing Strategy</vt:lpstr>
      <vt:lpstr>PowerPoint Presentation</vt:lpstr>
      <vt:lpstr>Taking your First step</vt:lpstr>
      <vt:lpstr>Measuring your success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Networking for Small Business</dc:title>
  <dc:creator>Johnathan Harsdorf</dc:creator>
  <cp:lastModifiedBy>Johnathan Harsdorf</cp:lastModifiedBy>
  <cp:revision>128</cp:revision>
  <dcterms:created xsi:type="dcterms:W3CDTF">2010-10-24T16:28:51Z</dcterms:created>
  <dcterms:modified xsi:type="dcterms:W3CDTF">2019-08-20T11:30:05Z</dcterms:modified>
</cp:coreProperties>
</file>